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74" r:id="rId5"/>
    <p:sldId id="263" r:id="rId6"/>
    <p:sldId id="271" r:id="rId7"/>
    <p:sldId id="264" r:id="rId8"/>
    <p:sldId id="265" r:id="rId9"/>
    <p:sldId id="266" r:id="rId10"/>
    <p:sldId id="269" r:id="rId11"/>
    <p:sldId id="275" r:id="rId12"/>
    <p:sldId id="276" r:id="rId13"/>
    <p:sldId id="277" r:id="rId14"/>
    <p:sldId id="278" r:id="rId15"/>
    <p:sldId id="279" r:id="rId16"/>
    <p:sldId id="262" r:id="rId17"/>
    <p:sldId id="259" r:id="rId18"/>
    <p:sldId id="272" r:id="rId19"/>
    <p:sldId id="260" r:id="rId20"/>
    <p:sldId id="273" r:id="rId21"/>
    <p:sldId id="261" r:id="rId22"/>
    <p:sldId id="268" r:id="rId23"/>
    <p:sldId id="28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02A7C7-7582-4D7C-8C7B-332D988193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B621E19-BDAA-4069-8F84-9BDEE33BADFD}">
      <dgm:prSet/>
      <dgm:spPr/>
      <dgm:t>
        <a:bodyPr/>
        <a:lstStyle/>
        <a:p>
          <a:r>
            <a:rPr lang="it-IT" u="sng"/>
            <a:t>Accessibilità delle aule</a:t>
          </a:r>
          <a:r>
            <a:rPr lang="it-IT"/>
            <a:t>: mira ad offrire un servizio informativo relativo all’accessibilità delle strutture agli eventuali studenti invalidi che per la prima volta si devono recare in luogo.</a:t>
          </a:r>
          <a:endParaRPr lang="en-US"/>
        </a:p>
      </dgm:t>
    </dgm:pt>
    <dgm:pt modelId="{B2E95C0B-4F04-41E6-BDC4-EE049E3F06F4}" type="parTrans" cxnId="{4197A33E-0EB7-4B9D-8D10-C8858D88ABB3}">
      <dgm:prSet/>
      <dgm:spPr/>
      <dgm:t>
        <a:bodyPr/>
        <a:lstStyle/>
        <a:p>
          <a:endParaRPr lang="en-US"/>
        </a:p>
      </dgm:t>
    </dgm:pt>
    <dgm:pt modelId="{561DEA14-921F-473E-8725-95C8563808E7}" type="sibTrans" cxnId="{4197A33E-0EB7-4B9D-8D10-C8858D88ABB3}">
      <dgm:prSet/>
      <dgm:spPr/>
      <dgm:t>
        <a:bodyPr/>
        <a:lstStyle/>
        <a:p>
          <a:endParaRPr lang="en-US"/>
        </a:p>
      </dgm:t>
    </dgm:pt>
    <dgm:pt modelId="{236DAB6D-3CC6-48B6-A1BD-DCA9E62421A9}">
      <dgm:prSet/>
      <dgm:spPr/>
      <dgm:t>
        <a:bodyPr/>
        <a:lstStyle/>
        <a:p>
          <a:r>
            <a:rPr lang="it-IT" u="sng" dirty="0"/>
            <a:t>Disponibilità di posti nelle biblioteche</a:t>
          </a:r>
          <a:r>
            <a:rPr lang="it-IT" dirty="0"/>
            <a:t>: fornisce l’informazione circa il numero di studenti attualmente presenti all’interno delle biblioteche e quali biblioteche sono attualmente aperte.</a:t>
          </a:r>
          <a:endParaRPr lang="en-US" dirty="0"/>
        </a:p>
      </dgm:t>
    </dgm:pt>
    <dgm:pt modelId="{90361DDA-D9F3-4DA1-9ECB-964D1CE085AB}" type="parTrans" cxnId="{8A83B0F7-A091-49E0-9AE5-868323B32387}">
      <dgm:prSet/>
      <dgm:spPr/>
      <dgm:t>
        <a:bodyPr/>
        <a:lstStyle/>
        <a:p>
          <a:endParaRPr lang="en-US"/>
        </a:p>
      </dgm:t>
    </dgm:pt>
    <dgm:pt modelId="{108E4690-3FDD-496F-85B5-93F47E73231A}" type="sibTrans" cxnId="{8A83B0F7-A091-49E0-9AE5-868323B32387}">
      <dgm:prSet/>
      <dgm:spPr/>
      <dgm:t>
        <a:bodyPr/>
        <a:lstStyle/>
        <a:p>
          <a:endParaRPr lang="en-US"/>
        </a:p>
      </dgm:t>
    </dgm:pt>
    <dgm:pt modelId="{24597C0C-8C87-45FF-87CE-7B6D4ED955EE}" type="pres">
      <dgm:prSet presAssocID="{4902A7C7-7582-4D7C-8C7B-332D9881936D}" presName="root" presStyleCnt="0">
        <dgm:presLayoutVars>
          <dgm:dir/>
          <dgm:resizeHandles val="exact"/>
        </dgm:presLayoutVars>
      </dgm:prSet>
      <dgm:spPr/>
    </dgm:pt>
    <dgm:pt modelId="{50EE99AF-C3D2-4577-8613-01B5A250CAE0}" type="pres">
      <dgm:prSet presAssocID="{BB621E19-BDAA-4069-8F84-9BDEE33BADFD}" presName="compNode" presStyleCnt="0"/>
      <dgm:spPr/>
    </dgm:pt>
    <dgm:pt modelId="{0B83AB34-13E2-40D8-89B6-E6E32A6160CB}" type="pres">
      <dgm:prSet presAssocID="{BB621E19-BDAA-4069-8F84-9BDEE33BADFD}" presName="bgRect" presStyleLbl="bgShp" presStyleIdx="0" presStyleCnt="2"/>
      <dgm:spPr/>
    </dgm:pt>
    <dgm:pt modelId="{703F2174-4928-492E-857A-DCA2EF354B96}" type="pres">
      <dgm:prSet presAssocID="{BB621E19-BDAA-4069-8F84-9BDEE33BAD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29706B4-E363-48B7-BFE8-D89855E4C641}" type="pres">
      <dgm:prSet presAssocID="{BB621E19-BDAA-4069-8F84-9BDEE33BADFD}" presName="spaceRect" presStyleCnt="0"/>
      <dgm:spPr/>
    </dgm:pt>
    <dgm:pt modelId="{2578356C-8865-429E-B3E7-F79C5CA697B3}" type="pres">
      <dgm:prSet presAssocID="{BB621E19-BDAA-4069-8F84-9BDEE33BADFD}" presName="parTx" presStyleLbl="revTx" presStyleIdx="0" presStyleCnt="2">
        <dgm:presLayoutVars>
          <dgm:chMax val="0"/>
          <dgm:chPref val="0"/>
        </dgm:presLayoutVars>
      </dgm:prSet>
      <dgm:spPr/>
    </dgm:pt>
    <dgm:pt modelId="{4C0D5310-743A-45BE-992A-4720B60FE334}" type="pres">
      <dgm:prSet presAssocID="{561DEA14-921F-473E-8725-95C8563808E7}" presName="sibTrans" presStyleCnt="0"/>
      <dgm:spPr/>
    </dgm:pt>
    <dgm:pt modelId="{717EC041-53D2-49F9-8C73-7F7B91D9B3A3}" type="pres">
      <dgm:prSet presAssocID="{236DAB6D-3CC6-48B6-A1BD-DCA9E62421A9}" presName="compNode" presStyleCnt="0"/>
      <dgm:spPr/>
    </dgm:pt>
    <dgm:pt modelId="{6CAC05F2-2125-4111-884A-A5573AE48630}" type="pres">
      <dgm:prSet presAssocID="{236DAB6D-3CC6-48B6-A1BD-DCA9E62421A9}" presName="bgRect" presStyleLbl="bgShp" presStyleIdx="1" presStyleCnt="2"/>
      <dgm:spPr/>
    </dgm:pt>
    <dgm:pt modelId="{141A6D0A-98EC-43B9-ABAF-A835C5FFEBB2}" type="pres">
      <dgm:prSet presAssocID="{236DAB6D-3CC6-48B6-A1BD-DCA9E62421A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762CB69B-6998-4796-AE0B-9674B59A31C5}" type="pres">
      <dgm:prSet presAssocID="{236DAB6D-3CC6-48B6-A1BD-DCA9E62421A9}" presName="spaceRect" presStyleCnt="0"/>
      <dgm:spPr/>
    </dgm:pt>
    <dgm:pt modelId="{730A7CD4-0EB0-4AF7-9281-25A63F3CB5E5}" type="pres">
      <dgm:prSet presAssocID="{236DAB6D-3CC6-48B6-A1BD-DCA9E62421A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197A33E-0EB7-4B9D-8D10-C8858D88ABB3}" srcId="{4902A7C7-7582-4D7C-8C7B-332D9881936D}" destId="{BB621E19-BDAA-4069-8F84-9BDEE33BADFD}" srcOrd="0" destOrd="0" parTransId="{B2E95C0B-4F04-41E6-BDC4-EE049E3F06F4}" sibTransId="{561DEA14-921F-473E-8725-95C8563808E7}"/>
    <dgm:cxn modelId="{7E2FB582-2AA1-4DB9-BE1A-0363FBFC46BC}" type="presOf" srcId="{BB621E19-BDAA-4069-8F84-9BDEE33BADFD}" destId="{2578356C-8865-429E-B3E7-F79C5CA697B3}" srcOrd="0" destOrd="0" presId="urn:microsoft.com/office/officeart/2018/2/layout/IconVerticalSolidList"/>
    <dgm:cxn modelId="{25E4E4BC-6D73-4E82-876B-25EFEE7906E0}" type="presOf" srcId="{236DAB6D-3CC6-48B6-A1BD-DCA9E62421A9}" destId="{730A7CD4-0EB0-4AF7-9281-25A63F3CB5E5}" srcOrd="0" destOrd="0" presId="urn:microsoft.com/office/officeart/2018/2/layout/IconVerticalSolidList"/>
    <dgm:cxn modelId="{B6245FE1-91F9-45F7-87C2-D67359F2A5DC}" type="presOf" srcId="{4902A7C7-7582-4D7C-8C7B-332D9881936D}" destId="{24597C0C-8C87-45FF-87CE-7B6D4ED955EE}" srcOrd="0" destOrd="0" presId="urn:microsoft.com/office/officeart/2018/2/layout/IconVerticalSolidList"/>
    <dgm:cxn modelId="{8A83B0F7-A091-49E0-9AE5-868323B32387}" srcId="{4902A7C7-7582-4D7C-8C7B-332D9881936D}" destId="{236DAB6D-3CC6-48B6-A1BD-DCA9E62421A9}" srcOrd="1" destOrd="0" parTransId="{90361DDA-D9F3-4DA1-9ECB-964D1CE085AB}" sibTransId="{108E4690-3FDD-496F-85B5-93F47E73231A}"/>
    <dgm:cxn modelId="{4F16923F-7DFC-480D-B3C3-DEBCBF0C224A}" type="presParOf" srcId="{24597C0C-8C87-45FF-87CE-7B6D4ED955EE}" destId="{50EE99AF-C3D2-4577-8613-01B5A250CAE0}" srcOrd="0" destOrd="0" presId="urn:microsoft.com/office/officeart/2018/2/layout/IconVerticalSolidList"/>
    <dgm:cxn modelId="{536AC007-A36D-4D69-B5AD-3EEAAE1EBDEB}" type="presParOf" srcId="{50EE99AF-C3D2-4577-8613-01B5A250CAE0}" destId="{0B83AB34-13E2-40D8-89B6-E6E32A6160CB}" srcOrd="0" destOrd="0" presId="urn:microsoft.com/office/officeart/2018/2/layout/IconVerticalSolidList"/>
    <dgm:cxn modelId="{8D8BF3E7-1D4B-4A47-82F4-CF7156A7DB34}" type="presParOf" srcId="{50EE99AF-C3D2-4577-8613-01B5A250CAE0}" destId="{703F2174-4928-492E-857A-DCA2EF354B96}" srcOrd="1" destOrd="0" presId="urn:microsoft.com/office/officeart/2018/2/layout/IconVerticalSolidList"/>
    <dgm:cxn modelId="{2B83DA98-AF4F-4A56-9B66-68C578937249}" type="presParOf" srcId="{50EE99AF-C3D2-4577-8613-01B5A250CAE0}" destId="{429706B4-E363-48B7-BFE8-D89855E4C641}" srcOrd="2" destOrd="0" presId="urn:microsoft.com/office/officeart/2018/2/layout/IconVerticalSolidList"/>
    <dgm:cxn modelId="{1F97690F-6122-4A54-BB70-872E9818CA9D}" type="presParOf" srcId="{50EE99AF-C3D2-4577-8613-01B5A250CAE0}" destId="{2578356C-8865-429E-B3E7-F79C5CA697B3}" srcOrd="3" destOrd="0" presId="urn:microsoft.com/office/officeart/2018/2/layout/IconVerticalSolidList"/>
    <dgm:cxn modelId="{DA53F2FB-5A8C-4EE1-A3CC-9622EA6BE091}" type="presParOf" srcId="{24597C0C-8C87-45FF-87CE-7B6D4ED955EE}" destId="{4C0D5310-743A-45BE-992A-4720B60FE334}" srcOrd="1" destOrd="0" presId="urn:microsoft.com/office/officeart/2018/2/layout/IconVerticalSolidList"/>
    <dgm:cxn modelId="{4D25BBCE-86C0-4443-96E6-73AF892903DA}" type="presParOf" srcId="{24597C0C-8C87-45FF-87CE-7B6D4ED955EE}" destId="{717EC041-53D2-49F9-8C73-7F7B91D9B3A3}" srcOrd="2" destOrd="0" presId="urn:microsoft.com/office/officeart/2018/2/layout/IconVerticalSolidList"/>
    <dgm:cxn modelId="{98795E0F-14EF-4349-B163-4A572B6C3003}" type="presParOf" srcId="{717EC041-53D2-49F9-8C73-7F7B91D9B3A3}" destId="{6CAC05F2-2125-4111-884A-A5573AE48630}" srcOrd="0" destOrd="0" presId="urn:microsoft.com/office/officeart/2018/2/layout/IconVerticalSolidList"/>
    <dgm:cxn modelId="{41C6F51C-B80E-4969-8B83-897DCD09A8D8}" type="presParOf" srcId="{717EC041-53D2-49F9-8C73-7F7B91D9B3A3}" destId="{141A6D0A-98EC-43B9-ABAF-A835C5FFEBB2}" srcOrd="1" destOrd="0" presId="urn:microsoft.com/office/officeart/2018/2/layout/IconVerticalSolidList"/>
    <dgm:cxn modelId="{10DC1CB9-7C2C-4C6D-90F7-8EE6E99F60A6}" type="presParOf" srcId="{717EC041-53D2-49F9-8C73-7F7B91D9B3A3}" destId="{762CB69B-6998-4796-AE0B-9674B59A31C5}" srcOrd="2" destOrd="0" presId="urn:microsoft.com/office/officeart/2018/2/layout/IconVerticalSolidList"/>
    <dgm:cxn modelId="{B0E5CDAD-824B-4BAA-A4F2-BE48CE2BFD42}" type="presParOf" srcId="{717EC041-53D2-49F9-8C73-7F7B91D9B3A3}" destId="{730A7CD4-0EB0-4AF7-9281-25A63F3CB5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3AB34-13E2-40D8-89B6-E6E32A6160CB}">
      <dsp:nvSpPr>
        <dsp:cNvPr id="0" name=""/>
        <dsp:cNvSpPr/>
      </dsp:nvSpPr>
      <dsp:spPr>
        <a:xfrm>
          <a:off x="0" y="716180"/>
          <a:ext cx="11004385" cy="1322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F2174-4928-492E-857A-DCA2EF354B96}">
      <dsp:nvSpPr>
        <dsp:cNvPr id="0" name=""/>
        <dsp:cNvSpPr/>
      </dsp:nvSpPr>
      <dsp:spPr>
        <a:xfrm>
          <a:off x="399959" y="1013670"/>
          <a:ext cx="727198" cy="7271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8356C-8865-429E-B3E7-F79C5CA697B3}">
      <dsp:nvSpPr>
        <dsp:cNvPr id="0" name=""/>
        <dsp:cNvSpPr/>
      </dsp:nvSpPr>
      <dsp:spPr>
        <a:xfrm>
          <a:off x="1527116" y="716180"/>
          <a:ext cx="9477268" cy="1322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31" tIns="139931" rIns="139931" bIns="1399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u="sng" kern="1200"/>
            <a:t>Accessibilità delle aule</a:t>
          </a:r>
          <a:r>
            <a:rPr lang="it-IT" sz="2500" kern="1200"/>
            <a:t>: mira ad offrire un servizio informativo relativo all’accessibilità delle strutture agli eventuali studenti invalidi che per la prima volta si devono recare in luogo.</a:t>
          </a:r>
          <a:endParaRPr lang="en-US" sz="2500" kern="1200"/>
        </a:p>
      </dsp:txBody>
      <dsp:txXfrm>
        <a:off x="1527116" y="716180"/>
        <a:ext cx="9477268" cy="1322179"/>
      </dsp:txXfrm>
    </dsp:sp>
    <dsp:sp modelId="{6CAC05F2-2125-4111-884A-A5573AE48630}">
      <dsp:nvSpPr>
        <dsp:cNvPr id="0" name=""/>
        <dsp:cNvSpPr/>
      </dsp:nvSpPr>
      <dsp:spPr>
        <a:xfrm>
          <a:off x="0" y="2368904"/>
          <a:ext cx="11004385" cy="1322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A6D0A-98EC-43B9-ABAF-A835C5FFEBB2}">
      <dsp:nvSpPr>
        <dsp:cNvPr id="0" name=""/>
        <dsp:cNvSpPr/>
      </dsp:nvSpPr>
      <dsp:spPr>
        <a:xfrm>
          <a:off x="399959" y="2666394"/>
          <a:ext cx="727198" cy="7271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A7CD4-0EB0-4AF7-9281-25A63F3CB5E5}">
      <dsp:nvSpPr>
        <dsp:cNvPr id="0" name=""/>
        <dsp:cNvSpPr/>
      </dsp:nvSpPr>
      <dsp:spPr>
        <a:xfrm>
          <a:off x="1527116" y="2368904"/>
          <a:ext cx="9477268" cy="1322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31" tIns="139931" rIns="139931" bIns="1399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u="sng" kern="1200" dirty="0"/>
            <a:t>Disponibilità di posti nelle biblioteche</a:t>
          </a:r>
          <a:r>
            <a:rPr lang="it-IT" sz="2500" kern="1200" dirty="0"/>
            <a:t>: fornisce l’informazione circa il numero di studenti attualmente presenti all’interno delle biblioteche e quali biblioteche sono attualmente aperte.</a:t>
          </a:r>
          <a:endParaRPr lang="en-US" sz="2500" kern="1200" dirty="0"/>
        </a:p>
      </dsp:txBody>
      <dsp:txXfrm>
        <a:off x="1527116" y="2368904"/>
        <a:ext cx="9477268" cy="1322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296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845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077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096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225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243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013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720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7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9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dataverse.org/api/dataverses/$%7bdataverseAlias%7d/content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mo.dataverse.org/api/datasets/$%7bdatasetId%7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mo.dataverse.org/api/datasets/:persistentId/dirindex?persistentId=$%7bdoi%7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ranslate.google.com/translate?hl=it&amp;sl=en&amp;u=https://demo.dataverse.org/&amp;prev=search&amp;pto=au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e.google.com/translate?hl=it&amp;sl=en&amp;u=https://demo.dataverse.org/&amp;prev=search&amp;pto=aue" TargetMode="External"/><Relationship Id="rId2" Type="http://schemas.openxmlformats.org/officeDocument/2006/relationships/hyperlink" Target="https://demo.data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ranslate.google.com/translate?hl=it&amp;sl=en&amp;u=https://demo.dataverse.org/&amp;prev=search&amp;pto=au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1FC13-403B-48B7-8C16-135E770FD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" r="-1" b="10969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A02A495-927B-4AB2-8403-A76BB9D18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1" y="1122363"/>
            <a:ext cx="7630931" cy="1978346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OpenData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726D05F-742B-4457-9E7A-C56978D70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1" y="3509963"/>
            <a:ext cx="7630931" cy="174783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Francesco Mantovani</a:t>
            </a:r>
          </a:p>
          <a:p>
            <a:r>
              <a:rPr lang="it-IT" dirty="0">
                <a:solidFill>
                  <a:srgbClr val="FFFFFF"/>
                </a:solidFill>
              </a:rPr>
              <a:t>Elisa Zilich</a:t>
            </a:r>
          </a:p>
        </p:txBody>
      </p:sp>
      <p:grpSp>
        <p:nvGrpSpPr>
          <p:cNvPr id="87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8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0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1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1420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849A5-3A68-48A2-9FE2-44BA1E2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74" y="246876"/>
            <a:ext cx="6517481" cy="8206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Utilizzo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API di </a:t>
            </a:r>
            <a:r>
              <a:rPr lang="en-US" sz="2000" dirty="0" err="1"/>
              <a:t>Dataverse</a:t>
            </a:r>
            <a:r>
              <a:rPr lang="en-US" sz="2000" dirty="0"/>
              <a:t>: Data Access API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3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Segnaposto contenuto 5">
            <a:extLst>
              <a:ext uri="{FF2B5EF4-FFF2-40B4-BE49-F238E27FC236}">
                <a16:creationId xmlns:a16="http://schemas.microsoft.com/office/drawing/2014/main" id="{7FBF1041-E1CA-4D31-AB6C-AD03CC55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602197"/>
            <a:ext cx="1906214" cy="45366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u="sng" dirty="0" err="1"/>
              <a:t>Javascript</a:t>
            </a:r>
            <a:endParaRPr lang="it-IT" u="sng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1A602DF5-E736-4672-9EEF-F2CBEF2B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93" y="6219584"/>
            <a:ext cx="10544276" cy="577930"/>
          </a:xfrm>
          <a:prstGeom prst="rect">
            <a:avLst/>
          </a:prstGeom>
        </p:spPr>
      </p:pic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E4C67112-BBBE-460B-95D9-6474BFFF4E3E}"/>
              </a:ext>
            </a:extLst>
          </p:cNvPr>
          <p:cNvSpPr txBox="1">
            <a:spLocks/>
          </p:cNvSpPr>
          <p:nvPr/>
        </p:nvSpPr>
        <p:spPr>
          <a:xfrm>
            <a:off x="525717" y="5809081"/>
            <a:ext cx="4066162" cy="453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u="sng" dirty="0"/>
              <a:t>Java</a:t>
            </a:r>
            <a:r>
              <a:rPr lang="it-IT" dirty="0"/>
              <a:t>: all’interno </a:t>
            </a:r>
            <a:r>
              <a:rPr lang="it-IT" dirty="0" err="1"/>
              <a:t>dell’EndPoint</a:t>
            </a:r>
            <a:endParaRPr lang="it-IT" dirty="0"/>
          </a:p>
        </p:txBody>
      </p:sp>
      <p:sp>
        <p:nvSpPr>
          <p:cNvPr id="27" name="Segnaposto contenuto 5">
            <a:extLst>
              <a:ext uri="{FF2B5EF4-FFF2-40B4-BE49-F238E27FC236}">
                <a16:creationId xmlns:a16="http://schemas.microsoft.com/office/drawing/2014/main" id="{E26910F6-B019-4F17-8A76-D4499E4B1C02}"/>
              </a:ext>
            </a:extLst>
          </p:cNvPr>
          <p:cNvSpPr txBox="1">
            <a:spLocks/>
          </p:cNvSpPr>
          <p:nvPr/>
        </p:nvSpPr>
        <p:spPr>
          <a:xfrm>
            <a:off x="276674" y="1457254"/>
            <a:ext cx="5890940" cy="89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dirty="0"/>
              <a:t>Permettono di recuperare / scaricare il contenuto dei file pubblicati su </a:t>
            </a:r>
            <a:r>
              <a:rPr lang="it-IT" dirty="0" err="1"/>
              <a:t>Dataverse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9C48C7-5BA7-4853-8445-2166BDC3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93" y="3001195"/>
            <a:ext cx="10296349" cy="27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8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849A5-3A68-48A2-9FE2-44BA1E2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75" y="1179411"/>
            <a:ext cx="5711525" cy="8206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Utilizzo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API di </a:t>
            </a:r>
            <a:r>
              <a:rPr lang="en-US" sz="2000" dirty="0" err="1"/>
              <a:t>Dataverse</a:t>
            </a:r>
            <a:r>
              <a:rPr lang="en-US" sz="2000" dirty="0"/>
              <a:t>: Native API 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3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Segnaposto contenuto 5">
            <a:extLst>
              <a:ext uri="{FF2B5EF4-FFF2-40B4-BE49-F238E27FC236}">
                <a16:creationId xmlns:a16="http://schemas.microsoft.com/office/drawing/2014/main" id="{B7CE1DBF-7363-460E-B9B2-39117B912ECF}"/>
              </a:ext>
            </a:extLst>
          </p:cNvPr>
          <p:cNvSpPr txBox="1">
            <a:spLocks/>
          </p:cNvSpPr>
          <p:nvPr/>
        </p:nvSpPr>
        <p:spPr>
          <a:xfrm>
            <a:off x="525717" y="3186391"/>
            <a:ext cx="9029899" cy="182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/>
              <a:t>Permettono di recuperare informazioni (metadati) relativi ai </a:t>
            </a:r>
            <a:r>
              <a:rPr lang="it-IT" dirty="0" err="1"/>
              <a:t>dataverse</a:t>
            </a:r>
            <a:r>
              <a:rPr lang="it-IT" dirty="0"/>
              <a:t>, dataset e </a:t>
            </a:r>
            <a:r>
              <a:rPr lang="it-IT" dirty="0" err="1"/>
              <a:t>datafile</a:t>
            </a:r>
            <a:r>
              <a:rPr lang="it-IT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/>
              <a:t>Permettono di aggiungere/rimuovere/modificare </a:t>
            </a:r>
            <a:r>
              <a:rPr lang="it-IT" dirty="0" err="1"/>
              <a:t>dataverse</a:t>
            </a:r>
            <a:r>
              <a:rPr lang="it-IT" dirty="0"/>
              <a:t>, dataset e </a:t>
            </a:r>
            <a:r>
              <a:rPr lang="it-IT" dirty="0" err="1"/>
              <a:t>datafile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87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0007901-3A88-46CA-81C9-AC17D46ED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" r="64413" b="1"/>
          <a:stretch/>
        </p:blipFill>
        <p:spPr>
          <a:xfrm>
            <a:off x="214313" y="1508032"/>
            <a:ext cx="4186238" cy="50057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41648A-F52C-49AA-9025-FD65A00EE336}"/>
              </a:ext>
            </a:extLst>
          </p:cNvPr>
          <p:cNvSpPr txBox="1"/>
          <p:nvPr/>
        </p:nvSpPr>
        <p:spPr>
          <a:xfrm>
            <a:off x="341745" y="344208"/>
            <a:ext cx="10566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Open Sans" panose="020B0604020202020204" pitchFamily="34" charset="0"/>
              </a:rPr>
              <a:t>Tramite l’API: </a:t>
            </a:r>
            <a:r>
              <a:rPr lang="it-IT" b="0" i="0" dirty="0">
                <a:effectLst/>
                <a:latin typeface="Open Sans" panose="020B0604020202020204" pitchFamily="34" charset="0"/>
                <a:hlinkClick r:id="rId3"/>
              </a:rPr>
              <a:t>https://demo.dataverse.org/api/dataverses/${dataverseAlias}/contents</a:t>
            </a:r>
            <a:r>
              <a:rPr lang="it-IT" b="0" i="0" dirty="0">
                <a:effectLst/>
                <a:latin typeface="Open Sans" panose="020B0604020202020204" pitchFamily="34" charset="0"/>
              </a:rPr>
              <a:t> è possibile recuperare la lista di dataset e </a:t>
            </a:r>
            <a:r>
              <a:rPr lang="it-IT" b="0" i="0" dirty="0" err="1">
                <a:effectLst/>
                <a:latin typeface="Open Sans" panose="020B0604020202020204" pitchFamily="34" charset="0"/>
              </a:rPr>
              <a:t>dataverse</a:t>
            </a:r>
            <a:r>
              <a:rPr lang="it-IT" b="0" i="0" dirty="0">
                <a:effectLst/>
                <a:latin typeface="Open Sans" panose="020B0604020202020204" pitchFamily="34" charset="0"/>
              </a:rPr>
              <a:t> contenuti all’interno di un certo </a:t>
            </a:r>
            <a:r>
              <a:rPr lang="it-IT" b="0" i="0" dirty="0" err="1">
                <a:effectLst/>
                <a:latin typeface="Open Sans" panose="020B0604020202020204" pitchFamily="34" charset="0"/>
              </a:rPr>
              <a:t>dataverse</a:t>
            </a:r>
            <a:endParaRPr lang="it-IT" b="0" i="0" dirty="0">
              <a:effectLst/>
              <a:latin typeface="Open Sans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5D5013-9841-45EE-AE0E-63393C644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244" y="1508032"/>
            <a:ext cx="6700406" cy="45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8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41648A-F52C-49AA-9025-FD65A00EE336}"/>
              </a:ext>
            </a:extLst>
          </p:cNvPr>
          <p:cNvSpPr txBox="1"/>
          <p:nvPr/>
        </p:nvSpPr>
        <p:spPr>
          <a:xfrm>
            <a:off x="341745" y="399626"/>
            <a:ext cx="11650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Open Sans" panose="020B0604020202020204" pitchFamily="34" charset="0"/>
              </a:rPr>
              <a:t>Tramite l’API: </a:t>
            </a:r>
            <a:r>
              <a:rPr lang="it-IT" b="0" i="0" dirty="0">
                <a:effectLst/>
                <a:latin typeface="Open Sans" panose="020B0606030504020204" pitchFamily="34" charset="0"/>
                <a:hlinkClick r:id="rId2"/>
              </a:rPr>
              <a:t>https://demo.dataverse.org/api/datasets/${</a:t>
            </a:r>
            <a:r>
              <a:rPr lang="it-IT" b="0" i="0" dirty="0" err="1">
                <a:effectLst/>
                <a:latin typeface="Open Sans" panose="020B0606030504020204" pitchFamily="34" charset="0"/>
                <a:hlinkClick r:id="rId2"/>
              </a:rPr>
              <a:t>datasetId</a:t>
            </a:r>
            <a:r>
              <a:rPr lang="it-IT" b="0" i="0" dirty="0">
                <a:effectLst/>
                <a:latin typeface="Open Sans" panose="020B0606030504020204" pitchFamily="34" charset="0"/>
                <a:hlinkClick r:id="rId2"/>
              </a:rPr>
              <a:t>}</a:t>
            </a:r>
            <a:r>
              <a:rPr lang="it-IT" b="0" i="0" dirty="0">
                <a:effectLst/>
                <a:latin typeface="Open Sans" panose="020B0606030504020204" pitchFamily="34" charset="0"/>
              </a:rPr>
              <a:t> </a:t>
            </a:r>
            <a:r>
              <a:rPr lang="it-IT" b="0" i="0" dirty="0">
                <a:effectLst/>
                <a:latin typeface="Open Sans" panose="020B0604020202020204" pitchFamily="34" charset="0"/>
              </a:rPr>
              <a:t>è possibile recuperare tutte le informazioni relative ad un certo dataset (nome, descrizione, file contenuti al suo interno,…)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66BBEF4-C686-4161-BCE8-8A617951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0" y="1045957"/>
            <a:ext cx="11994880" cy="56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1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8F5E76E-1F06-4156-8D96-653D108A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76200"/>
            <a:ext cx="7878871" cy="46560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FDA036-F898-4127-9927-0BA294A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04" y="2912634"/>
            <a:ext cx="5786384" cy="37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1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4119AE-202F-4F9B-A18D-EDB8A3C0FD3B}"/>
              </a:ext>
            </a:extLst>
          </p:cNvPr>
          <p:cNvSpPr txBox="1"/>
          <p:nvPr/>
        </p:nvSpPr>
        <p:spPr>
          <a:xfrm>
            <a:off x="325203" y="72462"/>
            <a:ext cx="105109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Open Sans" panose="020B0604020202020204" pitchFamily="34" charset="0"/>
              </a:rPr>
              <a:t>Tramite l’API: </a:t>
            </a:r>
            <a:r>
              <a:rPr lang="it-IT" dirty="0">
                <a:latin typeface="Open Sans" panose="020B0604020202020204" pitchFamily="34" charset="0"/>
                <a:hlinkClick r:id="rId2"/>
              </a:rPr>
              <a:t>https://demo.dataverse.org/api/datasets/:persistentId/</a:t>
            </a:r>
            <a:r>
              <a:rPr lang="it-IT" dirty="0" err="1">
                <a:latin typeface="Open Sans" panose="020B0604020202020204" pitchFamily="34" charset="0"/>
                <a:hlinkClick r:id="rId2"/>
              </a:rPr>
              <a:t>dirindex?persistentId</a:t>
            </a:r>
            <a:r>
              <a:rPr lang="it-IT" dirty="0">
                <a:latin typeface="Open Sans" panose="020B0604020202020204" pitchFamily="34" charset="0"/>
                <a:hlinkClick r:id="rId2"/>
              </a:rPr>
              <a:t>=${</a:t>
            </a:r>
            <a:r>
              <a:rPr lang="it-IT" dirty="0" err="1">
                <a:latin typeface="Open Sans" panose="020B0604020202020204" pitchFamily="34" charset="0"/>
                <a:hlinkClick r:id="rId2"/>
              </a:rPr>
              <a:t>doi</a:t>
            </a:r>
            <a:r>
              <a:rPr lang="it-IT" dirty="0">
                <a:latin typeface="Open Sans" panose="020B0604020202020204" pitchFamily="34" charset="0"/>
                <a:hlinkClick r:id="rId2"/>
              </a:rPr>
              <a:t>}</a:t>
            </a:r>
            <a:r>
              <a:rPr lang="it-IT" dirty="0">
                <a:latin typeface="Open Sans" panose="020B0604020202020204" pitchFamily="34" charset="0"/>
              </a:rPr>
              <a:t> </a:t>
            </a:r>
            <a:r>
              <a:rPr lang="it-IT" b="0" i="0" dirty="0">
                <a:effectLst/>
                <a:latin typeface="Open Sans" panose="020B0604020202020204" pitchFamily="34" charset="0"/>
              </a:rPr>
              <a:t>è possibile ottenere direttamente una pagina html in cui viene visualizzato il contenuto del dataset.</a:t>
            </a:r>
            <a:endParaRPr lang="it-IT" dirty="0">
              <a:latin typeface="Open Sans" panose="020B0604020202020204" pitchFamily="34" charset="0"/>
            </a:endParaRPr>
          </a:p>
          <a:p>
            <a:r>
              <a:rPr lang="it-IT" dirty="0">
                <a:latin typeface="Open Sans" panose="020B0604020202020204" pitchFamily="34" charset="0"/>
              </a:rPr>
              <a:t>     Facendo click sul nome del file è inoltre possibile scaricare il file sul proprio pc.</a:t>
            </a:r>
          </a:p>
          <a:p>
            <a:r>
              <a:rPr lang="it-IT" dirty="0">
                <a:latin typeface="Open Sans" panose="020B0604020202020204" pitchFamily="34" charset="0"/>
              </a:rPr>
              <a:t>     Nel nostro caso è stata utilizzata all’interno della pagina html come link: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85ABA9-E286-4E58-B93B-D7CB5212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728" y="4543834"/>
            <a:ext cx="7818672" cy="22085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6AE3A0-7B64-4D40-8D70-B5CA72F0A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03" y="1549790"/>
            <a:ext cx="11767128" cy="15167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5792D2-3DEE-47D1-98A8-421938EB8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03" y="3158872"/>
            <a:ext cx="6570897" cy="176434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398A45CF-1198-4D97-90AB-4ACBA1C8F581}"/>
              </a:ext>
            </a:extLst>
          </p:cNvPr>
          <p:cNvSpPr/>
          <p:nvPr/>
        </p:nvSpPr>
        <p:spPr>
          <a:xfrm rot="2727341">
            <a:off x="3999345" y="4837129"/>
            <a:ext cx="923636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5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849A5-3A68-48A2-9FE2-44BA1E21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Elaborazione di dati geografici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775574-D133-483E-8BE9-19041412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Grazie ad </a:t>
            </a:r>
            <a:r>
              <a:rPr lang="it-IT" b="1" dirty="0" err="1"/>
              <a:t>OpenStreetMap</a:t>
            </a:r>
            <a:r>
              <a:rPr lang="it-IT" dirty="0"/>
              <a:t> è possibile ottenere una mappa, liberamente modificabile, del mondo intero, rilasciata con una licenza libera.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Su cui è stato possibile marcare tutti i luoghi di interesse (le varie sedi universitarie sparse per il territorio ligure) grazie alla libreria </a:t>
            </a:r>
            <a:r>
              <a:rPr lang="it-IT" dirty="0" err="1"/>
              <a:t>Javascript</a:t>
            </a:r>
            <a:r>
              <a:rPr lang="it-IT" dirty="0"/>
              <a:t> </a:t>
            </a:r>
            <a:r>
              <a:rPr lang="it-IT" b="1" dirty="0" err="1"/>
              <a:t>Leaflet</a:t>
            </a:r>
            <a:r>
              <a:rPr lang="it-IT" b="1" dirty="0"/>
              <a:t> </a:t>
            </a:r>
            <a:r>
              <a:rPr lang="it-IT" dirty="0"/>
              <a:t>a cui viene passato  il file </a:t>
            </a:r>
            <a:r>
              <a:rPr lang="it-IT" dirty="0" err="1"/>
              <a:t>json</a:t>
            </a:r>
            <a:r>
              <a:rPr lang="it-IT" dirty="0"/>
              <a:t> (</a:t>
            </a:r>
            <a:r>
              <a:rPr lang="it-IT" dirty="0" err="1"/>
              <a:t>geojson</a:t>
            </a:r>
            <a:r>
              <a:rPr lang="it-IT" dirty="0"/>
              <a:t>) che contiene la posizione e le informazioni relative ai luoghi di interesse.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91CAE1-2FA3-4151-90F5-6AF575690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1" y="5733604"/>
            <a:ext cx="90678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D61E7B1-BFF2-42D0-9776-F18917C3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1" y="3429000"/>
            <a:ext cx="6019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11F1F9-5F16-41B7-A7FB-033CBB40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it-IT" dirty="0"/>
              <a:t>Use-</a:t>
            </a:r>
            <a:r>
              <a:rPr lang="it-IT"/>
              <a:t>cases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F0CDC567-3FA7-4534-B5A9-70EF10F68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5061034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14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3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4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5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6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id="{C788163C-265A-4031-B3AE-86819E2D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66882" cy="684558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F11F1F9-5F16-41B7-A7FB-033CBB40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239" y="88380"/>
            <a:ext cx="8466234" cy="11953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Caso </a:t>
            </a:r>
            <a:r>
              <a:rPr lang="en-US" sz="4000" dirty="0" err="1">
                <a:solidFill>
                  <a:srgbClr val="FFFFFF"/>
                </a:solidFill>
              </a:rPr>
              <a:t>statico</a:t>
            </a:r>
            <a:r>
              <a:rPr lang="en-US" sz="4000" dirty="0">
                <a:solidFill>
                  <a:srgbClr val="FFFFFF"/>
                </a:solidFill>
              </a:rPr>
              <a:t>: </a:t>
            </a:r>
            <a:r>
              <a:rPr lang="en-US" sz="4000" dirty="0" err="1">
                <a:solidFill>
                  <a:srgbClr val="FFFFFF"/>
                </a:solidFill>
              </a:rPr>
              <a:t>accessibilità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delle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aule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83037-FCE3-410A-8F22-00724817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9029" y="3774105"/>
            <a:ext cx="6190895" cy="163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70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6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7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8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4951C3AB-C15C-4AB6-BC50-D6A5CE88E38F}"/>
              </a:ext>
            </a:extLst>
          </p:cNvPr>
          <p:cNvSpPr txBox="1"/>
          <p:nvPr/>
        </p:nvSpPr>
        <p:spPr>
          <a:xfrm>
            <a:off x="1132525" y="1415858"/>
            <a:ext cx="964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Dopo aver recuperato, tramite la Data Access API, la stringa </a:t>
            </a:r>
            <a:r>
              <a:rPr lang="it-IT" dirty="0" err="1">
                <a:solidFill>
                  <a:schemeClr val="bg1"/>
                </a:solidFill>
              </a:rPr>
              <a:t>json</a:t>
            </a:r>
            <a:r>
              <a:rPr lang="it-IT" dirty="0">
                <a:solidFill>
                  <a:schemeClr val="bg1"/>
                </a:solidFill>
              </a:rPr>
              <a:t> relativa alle aule, questa può essere passata direttamente a </a:t>
            </a:r>
            <a:r>
              <a:rPr lang="it-IT" dirty="0" err="1">
                <a:solidFill>
                  <a:schemeClr val="bg1"/>
                </a:solidFill>
              </a:rPr>
              <a:t>Leaflet</a:t>
            </a:r>
            <a:r>
              <a:rPr lang="it-IT" dirty="0">
                <a:solidFill>
                  <a:schemeClr val="bg1"/>
                </a:solidFill>
              </a:rPr>
              <a:t> per la visualizzazione degli edifici dell’Università di Genova.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064A7B-5476-4DF3-B6B1-441DBDAD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6" y="2600498"/>
            <a:ext cx="11293196" cy="39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3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DADBD59-2189-42E4-A4D4-B453F5BB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394" y="-218592"/>
            <a:ext cx="8886639" cy="675711"/>
          </a:xfrm>
        </p:spPr>
        <p:txBody>
          <a:bodyPr anchor="t">
            <a:normAutofit fontScale="90000"/>
          </a:bodyPr>
          <a:lstStyle/>
          <a:p>
            <a:br>
              <a:rPr lang="it-IT" dirty="0"/>
            </a:br>
            <a:r>
              <a:rPr lang="it-IT" sz="2700" dirty="0"/>
              <a:t>Visualizzazione delle informazioni</a:t>
            </a:r>
          </a:p>
        </p:txBody>
      </p:sp>
      <p:grpSp>
        <p:nvGrpSpPr>
          <p:cNvPr id="5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7871C3-FDEA-4729-B50D-1796018B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394" y="1007532"/>
            <a:ext cx="6569765" cy="12723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it-IT" dirty="0"/>
              <a:t>Per visualizzare le informazioni è necessario anche specificare a </a:t>
            </a:r>
            <a:r>
              <a:rPr lang="it-IT" dirty="0" err="1"/>
              <a:t>Leaflet</a:t>
            </a:r>
            <a:r>
              <a:rPr lang="it-IT" dirty="0"/>
              <a:t> il formato con cui visualizzarle tramite una funzione, nel nostro caso </a:t>
            </a:r>
            <a:r>
              <a:rPr lang="it-IT" b="1" dirty="0" err="1"/>
              <a:t>onEachBuilding</a:t>
            </a:r>
            <a:endParaRPr lang="it-IT" dirty="0"/>
          </a:p>
          <a:p>
            <a:pPr>
              <a:lnSpc>
                <a:spcPct val="100000"/>
              </a:lnSpc>
            </a:pPr>
            <a:endParaRPr lang="it-IT" dirty="0"/>
          </a:p>
          <a:p>
            <a:pPr>
              <a:lnSpc>
                <a:spcPct val="100000"/>
              </a:lnSpc>
            </a:pP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D8C7DF9-E0CC-414A-BB4C-32527DC8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6991"/>
            <a:ext cx="12224152" cy="31226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C4FF694-6F9F-4C2D-8ECF-F3B57B2E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2661"/>
            <a:ext cx="43719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2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872EF2-F0A6-4AFB-AFE2-9373E9E5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Cosa sono gli open data?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21D315-D039-41D1-B66A-60389DB3B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Gli Open Data, o dati aperti, sono dati accessibili a tutti, messi a disposizione da pubbliche istituzioni o aziende private che possono essere riutilizzati per diversi scopi.</a:t>
            </a:r>
          </a:p>
          <a:p>
            <a:r>
              <a:rPr lang="it-IT" dirty="0"/>
              <a:t>Il concetto di </a:t>
            </a:r>
            <a:r>
              <a:rPr lang="it-IT" i="0" dirty="0">
                <a:effectLst/>
              </a:rPr>
              <a:t>open data si richiama alla più ampia disciplina dell</a:t>
            </a:r>
            <a:r>
              <a:rPr lang="it-IT" dirty="0"/>
              <a:t>’</a:t>
            </a:r>
            <a:r>
              <a:rPr lang="it-IT" i="0" dirty="0">
                <a:effectLst/>
              </a:rPr>
              <a:t>open government, cioè una dottrina in base alla quale le istituzioni pubbliche dovrebbero essere aperte ai cittadini, tanto in termini di trasparenza quanto di partecipazione diretta al </a:t>
            </a:r>
            <a:r>
              <a:rPr lang="it-IT" i="0" strike="noStrike" dirty="0">
                <a:effectLst/>
              </a:rPr>
              <a:t>processo decisionale</a:t>
            </a:r>
            <a:r>
              <a:rPr lang="it-IT" i="0" dirty="0">
                <a:effectLst/>
              </a:rPr>
              <a:t>, anche attraverso il ricorso alle nuove tecnologie dell’informazione.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7813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Biblioteca pubblica sfocata astratta con scaffali">
            <a:extLst>
              <a:ext uri="{FF2B5EF4-FFF2-40B4-BE49-F238E27FC236}">
                <a16:creationId xmlns:a16="http://schemas.microsoft.com/office/drawing/2014/main" id="{2FC5AE33-F70A-41BE-B06B-12E41ED5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00" r="-1" b="1440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F11F1F9-5F16-41B7-A7FB-033CBB40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60" y="110785"/>
            <a:ext cx="7630931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Caso </a:t>
            </a:r>
            <a:r>
              <a:rPr lang="en-US" sz="3200" dirty="0" err="1">
                <a:solidFill>
                  <a:srgbClr val="FFFFFF"/>
                </a:solidFill>
              </a:rPr>
              <a:t>dinamico</a:t>
            </a:r>
            <a:r>
              <a:rPr lang="en-US" sz="3200" dirty="0">
                <a:solidFill>
                  <a:srgbClr val="FFFFFF"/>
                </a:solidFill>
              </a:rPr>
              <a:t>: </a:t>
            </a:r>
            <a:r>
              <a:rPr lang="en-US" sz="3200" dirty="0" err="1">
                <a:solidFill>
                  <a:srgbClr val="FFFFFF"/>
                </a:solidFill>
              </a:rPr>
              <a:t>disponibilità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posti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nelle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biblioteche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83037-FCE3-410A-8F22-00724817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1" y="3509963"/>
            <a:ext cx="7630931" cy="17478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Picture 4" descr="Biblioteca pubblica sfocata astratta con scaffali">
            <a:extLst>
              <a:ext uri="{FF2B5EF4-FFF2-40B4-BE49-F238E27FC236}">
                <a16:creationId xmlns:a16="http://schemas.microsoft.com/office/drawing/2014/main" id="{46AED739-06AA-44B0-9527-50980C8CD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00" r="-1" b="14409"/>
          <a:stretch/>
        </p:blipFill>
        <p:spPr>
          <a:xfrm>
            <a:off x="3068" y="0"/>
            <a:ext cx="12188932" cy="68579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6D15F80-3CB9-491A-B5C7-75F3AFAD8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1" y="2424477"/>
            <a:ext cx="11739418" cy="40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9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F659AB-ECBC-4F6E-A2A7-2903F883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it-IT" dirty="0"/>
              <a:t>Caso dinamico: Biblioteche</a:t>
            </a:r>
          </a:p>
        </p:txBody>
      </p:sp>
      <p:grpSp>
        <p:nvGrpSpPr>
          <p:cNvPr id="25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6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E917EC-27C2-4512-B84F-AE6183896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21" y="2730881"/>
            <a:ext cx="4159233" cy="20220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/>
              <a:t>In questo caso invece ogni 10 secondi viene chiamata la funzione </a:t>
            </a:r>
            <a:r>
              <a:rPr lang="it-IT" sz="1600" b="1" dirty="0" err="1"/>
              <a:t>updateLibraryMap</a:t>
            </a:r>
            <a:r>
              <a:rPr lang="it-IT" sz="1600" b="1" dirty="0"/>
              <a:t> </a:t>
            </a:r>
            <a:r>
              <a:rPr lang="it-IT" sz="1600" dirty="0"/>
              <a:t>che chiama l’endpoint e in base alle informazioni ricevute (in formato </a:t>
            </a:r>
            <a:r>
              <a:rPr lang="it-IT" sz="1600" dirty="0" err="1"/>
              <a:t>json</a:t>
            </a:r>
            <a:r>
              <a:rPr lang="it-IT" sz="1600" dirty="0"/>
              <a:t>) aggiorna la mappa.</a:t>
            </a:r>
          </a:p>
          <a:p>
            <a:pPr>
              <a:lnSpc>
                <a:spcPct val="100000"/>
              </a:lnSpc>
            </a:pPr>
            <a:endParaRPr lang="it-IT" sz="1600" dirty="0"/>
          </a:p>
          <a:p>
            <a:pPr>
              <a:lnSpc>
                <a:spcPct val="100000"/>
              </a:lnSpc>
            </a:pPr>
            <a:endParaRPr lang="it-IT" sz="1400" b="1" dirty="0"/>
          </a:p>
          <a:p>
            <a:pPr>
              <a:lnSpc>
                <a:spcPct val="100000"/>
              </a:lnSpc>
            </a:pPr>
            <a:endParaRPr lang="it-IT" sz="1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B59A52-9D9A-48A7-8092-2293D652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330" y="1928656"/>
            <a:ext cx="7343775" cy="48291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B76E51-41CE-4F99-ABC7-CA88AFA4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30" y="1131380"/>
            <a:ext cx="66579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9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849A5-3A68-48A2-9FE2-44BA1E2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34" y="1870239"/>
            <a:ext cx="1550082" cy="4689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 Endpoint 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3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D16CCA7-A7FC-417C-947B-7D33E9FF2A98}"/>
              </a:ext>
            </a:extLst>
          </p:cNvPr>
          <p:cNvSpPr txBox="1"/>
          <p:nvPr/>
        </p:nvSpPr>
        <p:spPr>
          <a:xfrm flipH="1">
            <a:off x="525716" y="2744651"/>
            <a:ext cx="41093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simulare un end-point che fornisse l’occupazione delle biblioteche in tempo reale abbiamo creato una </a:t>
            </a:r>
            <a:r>
              <a:rPr lang="it-IT" dirty="0" err="1"/>
              <a:t>webapp</a:t>
            </a:r>
            <a:r>
              <a:rPr lang="it-IT" dirty="0"/>
              <a:t> (in ascolto sulla porta 8080 in </a:t>
            </a:r>
            <a:r>
              <a:rPr lang="it-IT" dirty="0" err="1"/>
              <a:t>localhost</a:t>
            </a:r>
            <a:r>
              <a:rPr lang="it-IT" dirty="0"/>
              <a:t>).</a:t>
            </a:r>
          </a:p>
          <a:p>
            <a:r>
              <a:rPr lang="it-IT" dirty="0"/>
              <a:t>Questa </a:t>
            </a:r>
            <a:r>
              <a:rPr lang="it-IT" dirty="0" err="1"/>
              <a:t>webapp</a:t>
            </a:r>
            <a:r>
              <a:rPr lang="it-IT" dirty="0"/>
              <a:t>, ogni volta che viene chiamata, aggiunge al </a:t>
            </a:r>
            <a:r>
              <a:rPr lang="it-IT" dirty="0" err="1"/>
              <a:t>json</a:t>
            </a:r>
            <a:r>
              <a:rPr lang="it-IT" dirty="0"/>
              <a:t> delle biblioteche (letto da </a:t>
            </a:r>
            <a:r>
              <a:rPr lang="it-IT" dirty="0" err="1"/>
              <a:t>Dataverse</a:t>
            </a:r>
            <a:r>
              <a:rPr lang="it-IT" dirty="0"/>
              <a:t>), per ogni biblioteca, il numero di posti attualmente disponibili (generati in modo randomico).</a:t>
            </a:r>
          </a:p>
          <a:p>
            <a:endParaRPr lang="it-IT" dirty="0"/>
          </a:p>
          <a:p>
            <a:r>
              <a:rPr lang="it-IT" dirty="0"/>
              <a:t>Nel client dunque ogni 10 secondi viene chiamata la </a:t>
            </a:r>
            <a:r>
              <a:rPr lang="it-IT" dirty="0" err="1"/>
              <a:t>webapp</a:t>
            </a:r>
            <a:r>
              <a:rPr lang="it-IT" dirty="0"/>
              <a:t>.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C8CD7DF5-CC59-44DC-A66C-EF3E4753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93" y="714194"/>
            <a:ext cx="7491265" cy="60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01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1FC13-403B-48B7-8C16-135E770FD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" r="-1" b="10969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A02A495-927B-4AB2-8403-A76BB9D18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it-IT" dirty="0">
                <a:solidFill>
                  <a:srgbClr val="FFFFFF"/>
                </a:solidFill>
              </a:rPr>
              <a:t>Grazie</a:t>
            </a:r>
            <a:endParaRPr lang="it-IT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726D05F-742B-4457-9E7A-C56978D70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it-IT" dirty="0">
                <a:solidFill>
                  <a:srgbClr val="FFFFFF"/>
                </a:solidFill>
              </a:rPr>
              <a:t>Elisa Zilich</a:t>
            </a:r>
            <a:endParaRPr lang="it-IT">
              <a:solidFill>
                <a:srgbClr val="FFFFFF"/>
              </a:solidFill>
            </a:endParaRPr>
          </a:p>
          <a:p>
            <a:pPr algn="ctr"/>
            <a:r>
              <a:rPr lang="it-IT" dirty="0">
                <a:solidFill>
                  <a:srgbClr val="FFFFFF"/>
                </a:solidFill>
              </a:rPr>
              <a:t>Francesco Mantovani</a:t>
            </a:r>
            <a:endParaRPr lang="it-IT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257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A9F162-B116-497C-8E57-A714E30A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Qual è la situazione delle università italiane?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E4D2A4-B1C8-46E5-A51F-B7D40CB25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424242"/>
                </a:solidFill>
                <a:effectLst/>
                <a:latin typeface="Raleway" panose="020B0604020202020204" pitchFamily="2" charset="0"/>
              </a:rPr>
              <a:t>I progressi legati alla diffusione di open data relativi alla didattica a oggi sono molto inferiori rispetto alle potenzialità, considerando che </a:t>
            </a:r>
            <a:r>
              <a:rPr lang="it-IT" dirty="0">
                <a:solidFill>
                  <a:srgbClr val="424242"/>
                </a:solidFill>
                <a:latin typeface="Raleway" panose="020B0604020202020204" pitchFamily="2" charset="0"/>
              </a:rPr>
              <a:t>poche</a:t>
            </a:r>
            <a:r>
              <a:rPr lang="it-IT" b="0" i="0" dirty="0">
                <a:solidFill>
                  <a:srgbClr val="424242"/>
                </a:solidFill>
                <a:effectLst/>
                <a:latin typeface="Raleway" panose="020B0604020202020204" pitchFamily="2" charset="0"/>
              </a:rPr>
              <a:t> università italiane ne mettono a disposizione. </a:t>
            </a:r>
            <a:endParaRPr lang="it-IT" dirty="0">
              <a:solidFill>
                <a:srgbClr val="424242"/>
              </a:solidFill>
              <a:latin typeface="Raleway" panose="020B06040202020202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9F1815-4816-46FD-B62C-1E709D33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7" y="3816262"/>
            <a:ext cx="2124201" cy="217671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ADE8EF9-9F89-4CD1-8E34-5041BE8DB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93" y="3816262"/>
            <a:ext cx="2453891" cy="21944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531C016-30C4-4B56-90B2-E8B55B944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189" y="3816261"/>
            <a:ext cx="2434132" cy="21767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0E91CA5-A4E6-4137-9D5C-FCEB3F866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911" y="3816262"/>
            <a:ext cx="2529939" cy="21767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85EFD6A-B0E2-4B34-B5A3-4E6F4B860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2277" y="3816261"/>
            <a:ext cx="1610010" cy="21767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281671-712D-44CA-B4B7-64BDB7681441}"/>
              </a:ext>
            </a:extLst>
          </p:cNvPr>
          <p:cNvSpPr txBox="1"/>
          <p:nvPr/>
        </p:nvSpPr>
        <p:spPr>
          <a:xfrm>
            <a:off x="182487" y="6010666"/>
            <a:ext cx="117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(Bologna)                     (Torino)                                 (Bari)                                   (Roma)                                  (Milano)</a:t>
            </a:r>
          </a:p>
        </p:txBody>
      </p:sp>
    </p:spTree>
    <p:extLst>
      <p:ext uri="{BB962C8B-B14F-4D97-AF65-F5344CB8AC3E}">
        <p14:creationId xmlns:p14="http://schemas.microsoft.com/office/powerpoint/2010/main" val="215595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8DD874E2-CFD0-4D7C-AAC7-04FDD99A4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2770042"/>
              </p:ext>
            </p:extLst>
          </p:nvPr>
        </p:nvGraphicFramePr>
        <p:xfrm>
          <a:off x="232413" y="43180"/>
          <a:ext cx="11727173" cy="67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818">
                  <a:extLst>
                    <a:ext uri="{9D8B030D-6E8A-4147-A177-3AD203B41FA5}">
                      <a16:colId xmlns:a16="http://schemas.microsoft.com/office/drawing/2014/main" val="1866164088"/>
                    </a:ext>
                  </a:extLst>
                </a:gridCol>
                <a:gridCol w="1222513">
                  <a:extLst>
                    <a:ext uri="{9D8B030D-6E8A-4147-A177-3AD203B41FA5}">
                      <a16:colId xmlns:a16="http://schemas.microsoft.com/office/drawing/2014/main" val="279254223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771379251"/>
                    </a:ext>
                  </a:extLst>
                </a:gridCol>
                <a:gridCol w="6817242">
                  <a:extLst>
                    <a:ext uri="{9D8B030D-6E8A-4147-A177-3AD203B41FA5}">
                      <a16:colId xmlns:a16="http://schemas.microsoft.com/office/drawing/2014/main" val="3756633380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Università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Dati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046270"/>
                  </a:ext>
                </a:extLst>
              </a:tr>
              <a:tr h="438426">
                <a:tc>
                  <a:txBody>
                    <a:bodyPr/>
                    <a:lstStyle/>
                    <a:p>
                      <a:r>
                        <a:rPr lang="it-IT" sz="1400" dirty="0"/>
                        <a:t>Bologna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Ckan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rgbClr val="444444"/>
                          </a:solidFill>
                          <a:latin typeface="Titillium Web" panose="00000500000000000000" pitchFamily="2" charset="0"/>
                        </a:rPr>
                        <a:t>https://dati.unibo.it/dataset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Wingdings" panose="05000000000000000000" pitchFamily="2" charset="2"/>
                        <a:buNone/>
                      </a:pPr>
                      <a:r>
                        <a:rPr lang="it-IT" sz="1200" b="1" dirty="0">
                          <a:latin typeface="Titillium Web" panose="00000500000000000000" pitchFamily="2" charset="0"/>
                        </a:rPr>
                        <a:t>25 dataset</a:t>
                      </a:r>
                    </a:p>
                    <a:p>
                      <a:pPr algn="l">
                        <a:buFont typeface="Wingdings" panose="05000000000000000000" pitchFamily="2" charset="2"/>
                        <a:buChar char="§"/>
                      </a:pPr>
                      <a:r>
                        <a:rPr lang="it-IT" sz="1200" b="1" dirty="0">
                          <a:latin typeface="Titillium Web" panose="00000500000000000000" pitchFamily="2" charset="0"/>
                        </a:rPr>
                        <a:t> Orari delle lezioni</a:t>
                      </a:r>
                      <a:endParaRPr lang="it-IT" sz="1200" b="1" dirty="0">
                        <a:solidFill>
                          <a:srgbClr val="444444"/>
                        </a:solidFill>
                        <a:latin typeface="Titillium Web" panose="00000500000000000000" pitchFamily="2" charset="0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§"/>
                      </a:pPr>
                      <a:r>
                        <a:rPr lang="it-IT" sz="1200" b="1" dirty="0">
                          <a:solidFill>
                            <a:srgbClr val="444444"/>
                          </a:solidFill>
                          <a:latin typeface="Titillium Web" panose="00000500000000000000" pitchFamily="2" charset="0"/>
                        </a:rPr>
                        <a:t> Elenco delle aule</a:t>
                      </a:r>
                    </a:p>
                    <a:p>
                      <a:pPr algn="l">
                        <a:buFont typeface="Wingdings" panose="05000000000000000000" pitchFamily="2" charset="2"/>
                        <a:buChar char="§"/>
                      </a:pPr>
                      <a:r>
                        <a:rPr lang="it-IT" sz="1200" b="1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 Catalogo degli insegnamenti offerti dall'Università </a:t>
                      </a:r>
                      <a:endParaRPr lang="it-IT" sz="1200" b="1" dirty="0">
                        <a:solidFill>
                          <a:srgbClr val="444444"/>
                        </a:solidFill>
                        <a:latin typeface="Titillium Web" panose="00000500000000000000" pitchFamily="2" charset="0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§"/>
                      </a:pPr>
                      <a:r>
                        <a:rPr lang="it-IT" sz="1200" b="1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 Catalogo dei corsi di Laurea e Laurea Magistrale</a:t>
                      </a:r>
                    </a:p>
                    <a:p>
                      <a:pPr algn="l">
                        <a:buFont typeface="Wingdings" panose="05000000000000000000" pitchFamily="2" charset="2"/>
                        <a:buChar char="§"/>
                      </a:pPr>
                      <a:r>
                        <a:rPr lang="it-IT" sz="1200" b="1" dirty="0">
                          <a:solidFill>
                            <a:srgbClr val="444444"/>
                          </a:solidFill>
                          <a:latin typeface="Titillium Web" panose="00000500000000000000" pitchFamily="2" charset="0"/>
                        </a:rPr>
                        <a:t> Elenco punti di interesse (biblioteche,…)</a:t>
                      </a:r>
                    </a:p>
                    <a:p>
                      <a:pPr algn="l">
                        <a:buFont typeface="Wingdings" panose="05000000000000000000" pitchFamily="2" charset="2"/>
                        <a:buChar char="§"/>
                      </a:pPr>
                      <a:r>
                        <a:rPr lang="it-IT" sz="1200" b="1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 I numeri dei corsi: </a:t>
                      </a:r>
                      <a:r>
                        <a:rPr lang="it-IT" sz="1200" b="0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internazionalizzazione, regolarità negli studi, soddisfazione degli studenti e ingresso nel mondo del lavoro.</a:t>
                      </a:r>
                    </a:p>
                    <a:p>
                      <a:r>
                        <a:rPr lang="it-IT" sz="1200" b="1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Dati statistici completi sulle caratteristiche e i risultati dei Corsi di studio</a:t>
                      </a:r>
                      <a:endParaRPr lang="en-US" sz="1200" b="1" i="0" dirty="0">
                        <a:solidFill>
                          <a:srgbClr val="444444"/>
                        </a:solidFill>
                        <a:effectLst/>
                        <a:latin typeface="Titillium Web" panose="00000500000000000000" pitchFamily="2" charset="0"/>
                      </a:endParaRPr>
                    </a:p>
                    <a:p>
                      <a:pPr>
                        <a:buFont typeface="Wingdings" panose="05000000000000000000" pitchFamily="2" charset="2"/>
                        <a:buChar char="§"/>
                      </a:pPr>
                      <a:r>
                        <a:rPr lang="en-US" sz="1200" b="1" dirty="0">
                          <a:latin typeface="Titillium Web" panose="00000500000000000000" pitchFamily="2" charset="0"/>
                        </a:rPr>
                        <a:t> </a:t>
                      </a:r>
                      <a:r>
                        <a:rPr lang="en-US" sz="1200" dirty="0" err="1">
                          <a:latin typeface="Titillium Web" panose="00000500000000000000" pitchFamily="2" charset="0"/>
                        </a:rPr>
                        <a:t>Numero</a:t>
                      </a:r>
                      <a:r>
                        <a:rPr lang="en-US" sz="1200" dirty="0">
                          <a:latin typeface="Titillium Web" panose="00000500000000000000" pitchFamily="2" charset="0"/>
                        </a:rPr>
                        <a:t> di </a:t>
                      </a:r>
                      <a:r>
                        <a:rPr lang="en-US" sz="1200" dirty="0" err="1">
                          <a:latin typeface="Titillium Web" panose="00000500000000000000" pitchFamily="2" charset="0"/>
                        </a:rPr>
                        <a:t>studenti</a:t>
                      </a:r>
                      <a:r>
                        <a:rPr lang="en-US" sz="1200" dirty="0">
                          <a:latin typeface="Titillium Web" panose="00000500000000000000" pitchFamily="2" charset="0"/>
                        </a:rPr>
                        <a:t> </a:t>
                      </a:r>
                      <a:r>
                        <a:rPr lang="en-US" sz="1200" dirty="0" err="1">
                          <a:latin typeface="Titillium Web" panose="00000500000000000000" pitchFamily="2" charset="0"/>
                        </a:rPr>
                        <a:t>iscritti</a:t>
                      </a:r>
                      <a:r>
                        <a:rPr lang="en-US" sz="1200" dirty="0">
                          <a:latin typeface="Titillium Web" panose="00000500000000000000" pitchFamily="2" charset="0"/>
                        </a:rPr>
                        <a:t> al primo, secondo,… anno</a:t>
                      </a:r>
                    </a:p>
                    <a:p>
                      <a:pPr>
                        <a:buFont typeface="Wingdings" panose="05000000000000000000" pitchFamily="2" charset="2"/>
                        <a:buChar char="§"/>
                      </a:pPr>
                      <a:r>
                        <a:rPr lang="en-US" sz="1200" b="1" dirty="0">
                          <a:latin typeface="Titillium Web" panose="00000500000000000000" pitchFamily="2" charset="0"/>
                        </a:rPr>
                        <a:t> </a:t>
                      </a:r>
                      <a:r>
                        <a:rPr lang="it-IT" sz="1200" b="0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Distribuzione degli studenti nei Corsi di studio per </a:t>
                      </a:r>
                      <a:r>
                        <a:rPr lang="it-IT" sz="1200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genere</a:t>
                      </a:r>
                      <a:endParaRPr lang="it-IT" sz="1200" b="0" i="0" dirty="0">
                        <a:solidFill>
                          <a:srgbClr val="444444"/>
                        </a:solidFill>
                        <a:effectLst/>
                        <a:latin typeface="Titillium Web" panose="00000500000000000000" pitchFamily="2" charset="0"/>
                      </a:endParaRPr>
                    </a:p>
                    <a:p>
                      <a:pPr>
                        <a:buFont typeface="Wingdings" panose="05000000000000000000" pitchFamily="2" charset="2"/>
                        <a:buChar char="§"/>
                      </a:pPr>
                      <a:r>
                        <a:rPr lang="it-IT" sz="1200" dirty="0">
                          <a:solidFill>
                            <a:srgbClr val="444444"/>
                          </a:solidFill>
                          <a:latin typeface="Titillium Web" panose="00000500000000000000" pitchFamily="2" charset="0"/>
                        </a:rPr>
                        <a:t> S</a:t>
                      </a:r>
                      <a:r>
                        <a:rPr lang="it-IT" sz="1200" b="0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tudenti che partecipano ai programmi di mobilità internazionale</a:t>
                      </a:r>
                      <a:endParaRPr lang="it-IT" sz="1200" dirty="0">
                        <a:solidFill>
                          <a:srgbClr val="444444"/>
                        </a:solidFill>
                        <a:latin typeface="Titillium Web" panose="00000500000000000000" pitchFamily="2" charset="0"/>
                      </a:endParaRPr>
                    </a:p>
                    <a:p>
                      <a:pPr>
                        <a:buFont typeface="Wingdings" panose="05000000000000000000" pitchFamily="2" charset="2"/>
                        <a:buChar char="§"/>
                      </a:pPr>
                      <a:r>
                        <a:rPr lang="it-IT" sz="1200" b="0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 Condizione occupazionale dei laureati a un anno dalla laurea</a:t>
                      </a:r>
                    </a:p>
                    <a:p>
                      <a:pPr algn="l"/>
                      <a:r>
                        <a:rPr lang="en-US" sz="1200" b="1" dirty="0" err="1">
                          <a:solidFill>
                            <a:srgbClr val="444444"/>
                          </a:solidFill>
                          <a:latin typeface="Titillium Web" panose="00000500000000000000" pitchFamily="2" charset="0"/>
                        </a:rPr>
                        <a:t>Personale</a:t>
                      </a:r>
                      <a:r>
                        <a:rPr lang="en-US" sz="1200" b="1" dirty="0">
                          <a:solidFill>
                            <a:srgbClr val="444444"/>
                          </a:solidFill>
                          <a:latin typeface="Titillium Web" panose="00000500000000000000" pitchFamily="2" charset="0"/>
                        </a:rPr>
                        <a:t>:</a:t>
                      </a:r>
                    </a:p>
                    <a:p>
                      <a:pPr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tillium Web" panose="00000500000000000000" pitchFamily="2" charset="0"/>
                        </a:rPr>
                        <a:t> </a:t>
                      </a:r>
                      <a:r>
                        <a:rPr lang="it-IT" sz="1200" i="0" dirty="0">
                          <a:solidFill>
                            <a:schemeClr val="tx1"/>
                          </a:solidFill>
                          <a:effectLst/>
                          <a:latin typeface="Titillium Web" panose="00000500000000000000" pitchFamily="2" charset="0"/>
                        </a:rPr>
                        <a:t>Ripartizione del personale per tipologia, per durata del contratto, 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Titillium Web" panose="00000500000000000000" pitchFamily="2" charset="0"/>
                        </a:rPr>
                        <a:t>per genere, per età, </a:t>
                      </a:r>
                      <a:r>
                        <a:rPr lang="it-IT" sz="1200" i="0" dirty="0">
                          <a:solidFill>
                            <a:schemeClr val="tx1"/>
                          </a:solidFill>
                          <a:effectLst/>
                          <a:latin typeface="Titillium Web" panose="00000500000000000000" pitchFamily="2" charset="0"/>
                        </a:rPr>
                        <a:t>per struttura di afferenza e area funzionale.</a:t>
                      </a:r>
                      <a:endParaRPr lang="it-IT" sz="1200" dirty="0">
                        <a:solidFill>
                          <a:schemeClr val="tx1"/>
                        </a:solidFill>
                        <a:latin typeface="Titillium Web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4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Torino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Italian</a:t>
                      </a:r>
                      <a:r>
                        <a:rPr lang="it-IT" sz="1400" dirty="0"/>
                        <a:t> Open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dirty="0">
                          <a:solidFill>
                            <a:srgbClr val="444444"/>
                          </a:solidFill>
                          <a:effectLst/>
                          <a:latin typeface="Titillium Web" panose="00000500000000000000" pitchFamily="2" charset="0"/>
                        </a:rPr>
                        <a:t>https://www.unito.it/ateneo/gli-speciali/open-data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200" b="1" i="0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Gli atti ufficiali dell'Università</a:t>
                      </a:r>
                    </a:p>
                    <a:p>
                      <a:pPr marL="285750" indent="-285750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it-IT" sz="1200" b="1" i="0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Annunci di lavoro e di stage per studenti e neolaureati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200" b="1" i="0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I corsi di studio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200" b="1" i="0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Le unità organizzative dell'Università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69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Bari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Ckan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rgbClr val="444444"/>
                          </a:solidFill>
                          <a:latin typeface="Titillium Web" panose="00000500000000000000" pitchFamily="2" charset="0"/>
                        </a:rPr>
                        <a:t>http://opendata.uniba.it/dataset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it-IT" sz="1200" dirty="0"/>
                        <a:t>117 dataset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Esami Sostenuti, Voto, Età per Corso di Studio e Dipartimento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Esami - Prospetto Sostenuti/Non Sostenuti per Corso di Studio e </a:t>
                      </a:r>
                      <a:r>
                        <a:rPr lang="it-IT" sz="12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Dipar</a:t>
                      </a:r>
                      <a:r>
                        <a:rPr lang="it-IT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...</a:t>
                      </a:r>
                      <a:endParaRPr lang="it-IT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Titillium Web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1" i="0" u="none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Esami - Numero, Lodi, Media Voto per Anno Accademico per Area, </a:t>
                      </a:r>
                      <a:r>
                        <a:rPr lang="it-IT" sz="1200" b="1" i="0" u="none" kern="1200" dirty="0" err="1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Dipart</a:t>
                      </a:r>
                      <a:r>
                        <a:rPr lang="it-IT" sz="1200" b="1" i="0" u="none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Esami - Analisi prenotazioni appelli per Corso di Studio e Dipartimento</a:t>
                      </a:r>
                      <a:endParaRPr lang="it-IT" sz="1200" b="1" i="0" u="none" kern="1200" dirty="0">
                        <a:solidFill>
                          <a:schemeClr val="dk1"/>
                        </a:solidFill>
                        <a:effectLst/>
                        <a:latin typeface="Titillium Web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1" i="0" u="none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Laureati - Laurea Triennale 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Iscritti - Cittadinanza STRANIERA analisi per Dipartimento e Corso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Immatricolati - per Voto Maturità per Corso di Studio e Dipartimento</a:t>
                      </a:r>
                      <a:endParaRPr lang="it-IT" sz="1200" b="1" i="0" u="none" dirty="0">
                        <a:latin typeface="Titillium Web" panose="00000500000000000000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1" i="0" u="none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Studenti - UNIBA - analisi per Nazione di cittadinanza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76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Roma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Creative Commons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https://sbs.uniroma1.it/data/opendata/itrousr-od_2016-Lib_Info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kern="1200" dirty="0">
                          <a:solidFill>
                            <a:schemeClr val="dk1"/>
                          </a:solidFill>
                          <a:effectLst/>
                          <a:latin typeface="Titillium Web" panose="00000500000000000000" pitchFamily="2" charset="0"/>
                          <a:ea typeface="+mn-ea"/>
                          <a:cs typeface="+mn-cs"/>
                        </a:rPr>
                        <a:t>Informazioni sulle Biblioteche</a:t>
                      </a:r>
                      <a:endParaRPr lang="it-IT" sz="1200" b="0" dirty="0">
                        <a:latin typeface="Titillium Web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612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Milano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Dataverse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https://dataverse.unimi.it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Dati di ricerca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34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56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849A5-3A68-48A2-9FE2-44BA1E2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47" y="314931"/>
            <a:ext cx="3808115" cy="808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Dataverse</a:t>
            </a:r>
            <a:endParaRPr lang="en-US" sz="400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Segnaposto contenuto 5">
            <a:extLst>
              <a:ext uri="{FF2B5EF4-FFF2-40B4-BE49-F238E27FC236}">
                <a16:creationId xmlns:a16="http://schemas.microsoft.com/office/drawing/2014/main" id="{7FBF1041-E1CA-4D31-AB6C-AD03CC55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85" y="447040"/>
            <a:ext cx="7620191" cy="808877"/>
          </a:xfrm>
        </p:spPr>
        <p:txBody>
          <a:bodyPr>
            <a:normAutofit fontScale="85000" lnSpcReduction="20000"/>
          </a:bodyPr>
          <a:lstStyle/>
          <a:p>
            <a:r>
              <a:rPr lang="it-IT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Dataverse</a:t>
            </a:r>
            <a:r>
              <a:rPr lang="it-IT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è un'applicazione web open source per condividere, conservare, citare, esplorare e analizzare i dati di ricerca</a:t>
            </a:r>
            <a:br>
              <a:rPr lang="it-IT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</a:b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38E365-2BB0-4C74-B92D-5EAA945C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76" y="1649895"/>
            <a:ext cx="12229582" cy="5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Segnaposto contenuto 5">
            <a:extLst>
              <a:ext uri="{FF2B5EF4-FFF2-40B4-BE49-F238E27FC236}">
                <a16:creationId xmlns:a16="http://schemas.microsoft.com/office/drawing/2014/main" id="{7FBF1041-E1CA-4D31-AB6C-AD03CC55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38" y="3585447"/>
            <a:ext cx="3772068" cy="256575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Creazione di un account su </a:t>
            </a:r>
            <a:r>
              <a:rPr lang="it-IT" dirty="0">
                <a:solidFill>
                  <a:srgbClr val="202124"/>
                </a:solidFill>
                <a:hlinkClick r:id="rId2"/>
              </a:rPr>
              <a:t>https://demo.dataverse.org</a:t>
            </a:r>
            <a:r>
              <a:rPr lang="it-IT" dirty="0">
                <a:solidFill>
                  <a:srgbClr val="202124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Creazione di un </a:t>
            </a:r>
            <a:r>
              <a:rPr lang="it-IT" dirty="0" err="1"/>
              <a:t>dataverse</a:t>
            </a:r>
            <a:r>
              <a:rPr lang="it-IT" dirty="0"/>
              <a:t>, e al suo interno di un dataset in cui caricare i file da esporre (access points e biblioteche </a:t>
            </a:r>
            <a:r>
              <a:rPr lang="it-IT" dirty="0" err="1"/>
              <a:t>unige</a:t>
            </a:r>
            <a:r>
              <a:rPr lang="it-IT" dirty="0"/>
              <a:t>)</a:t>
            </a:r>
            <a:br>
              <a:rPr lang="it-IT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</a:br>
            <a:endParaRPr lang="it-IT" dirty="0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C069B57-55D9-4F82-8ED8-96B73BA46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054" y="58454"/>
            <a:ext cx="6643333" cy="360844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7CD5409-9F7E-4769-9E4F-1FFB43745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054" y="3855978"/>
            <a:ext cx="6589960" cy="2858118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92FC52AB-B77C-4E24-8172-472D4DE4FC76}"/>
              </a:ext>
            </a:extLst>
          </p:cNvPr>
          <p:cNvSpPr txBox="1">
            <a:spLocks/>
          </p:cNvSpPr>
          <p:nvPr/>
        </p:nvSpPr>
        <p:spPr>
          <a:xfrm>
            <a:off x="278938" y="2657123"/>
            <a:ext cx="3540772" cy="429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Creazione</a:t>
            </a:r>
            <a:r>
              <a:rPr lang="en-US" sz="2000" dirty="0"/>
              <a:t> di un  </a:t>
            </a:r>
            <a:r>
              <a:rPr lang="en-US" sz="2000" dirty="0" err="1"/>
              <a:t>dataverse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297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DEE0694F-69FC-4780-9613-3DF89CAC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82" y="1951486"/>
            <a:ext cx="5183997" cy="4741011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782376EA-3874-42AD-8603-47F9DA209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9" y="1951486"/>
            <a:ext cx="5397572" cy="4771607"/>
          </a:xfrm>
          <a:prstGeom prst="rect">
            <a:avLst/>
          </a:prstGeom>
        </p:spPr>
      </p:pic>
      <p:sp>
        <p:nvSpPr>
          <p:cNvPr id="57" name="Titolo 1">
            <a:extLst>
              <a:ext uri="{FF2B5EF4-FFF2-40B4-BE49-F238E27FC236}">
                <a16:creationId xmlns:a16="http://schemas.microsoft.com/office/drawing/2014/main" id="{CB2C45F2-57BD-4B76-B374-1B2D005EC30D}"/>
              </a:ext>
            </a:extLst>
          </p:cNvPr>
          <p:cNvSpPr txBox="1">
            <a:spLocks/>
          </p:cNvSpPr>
          <p:nvPr/>
        </p:nvSpPr>
        <p:spPr>
          <a:xfrm>
            <a:off x="3744162" y="26356"/>
            <a:ext cx="3309310" cy="774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Creazione</a:t>
            </a:r>
            <a:r>
              <a:rPr lang="en-US" sz="2000" dirty="0"/>
              <a:t> di un  dataset</a:t>
            </a:r>
          </a:p>
        </p:txBody>
      </p:sp>
      <p:sp>
        <p:nvSpPr>
          <p:cNvPr id="58" name="Segnaposto contenuto 5">
            <a:extLst>
              <a:ext uri="{FF2B5EF4-FFF2-40B4-BE49-F238E27FC236}">
                <a16:creationId xmlns:a16="http://schemas.microsoft.com/office/drawing/2014/main" id="{3B120E20-45B1-40C3-8690-16A91834C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40" y="863248"/>
            <a:ext cx="11576829" cy="1066642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Creazione di un dataset all’interno del </a:t>
            </a:r>
            <a:r>
              <a:rPr lang="it-IT" dirty="0" err="1"/>
              <a:t>dataverse</a:t>
            </a:r>
            <a:r>
              <a:rPr lang="it-IT" dirty="0"/>
              <a:t> cliccando su «</a:t>
            </a:r>
            <a:r>
              <a:rPr lang="it-IT" dirty="0" err="1"/>
              <a:t>Add</a:t>
            </a:r>
            <a:r>
              <a:rPr lang="it-IT" dirty="0"/>
              <a:t> Data» e poi su «New Dataset»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02124"/>
                </a:solidFill>
              </a:rPr>
              <a:t>Selezionare i file da caricare cliccando su «Select Files to </a:t>
            </a:r>
            <a:r>
              <a:rPr lang="it-IT" dirty="0" err="1">
                <a:solidFill>
                  <a:srgbClr val="202124"/>
                </a:solidFill>
              </a:rPr>
              <a:t>Add</a:t>
            </a:r>
            <a:r>
              <a:rPr lang="it-IT" dirty="0">
                <a:solidFill>
                  <a:srgbClr val="202124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37548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849A5-3A68-48A2-9FE2-44BA1E2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56" y="1387030"/>
            <a:ext cx="5334426" cy="8206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Pubblicazione</a:t>
            </a:r>
            <a:r>
              <a:rPr lang="en-US" sz="2000" dirty="0"/>
              <a:t> del dataset (e </a:t>
            </a:r>
            <a:r>
              <a:rPr lang="en-US" sz="2000" dirty="0" err="1"/>
              <a:t>dataverse</a:t>
            </a:r>
            <a:r>
              <a:rPr lang="en-US" sz="2000" dirty="0"/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3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Segnaposto contenuto 5">
            <a:extLst>
              <a:ext uri="{FF2B5EF4-FFF2-40B4-BE49-F238E27FC236}">
                <a16:creationId xmlns:a16="http://schemas.microsoft.com/office/drawing/2014/main" id="{7FBF1041-E1CA-4D31-AB6C-AD03CC55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/>
              <a:t>Facendo click su «</a:t>
            </a:r>
            <a:r>
              <a:rPr lang="it-IT" dirty="0" err="1"/>
              <a:t>Publish</a:t>
            </a:r>
            <a:r>
              <a:rPr lang="it-IT" dirty="0"/>
              <a:t> Dataset» è possibile pubblicare il dataset. Questo è un passo fondamentale per poter utilizzare le API e poter quindi accedere ai documenti contenuti nel dataset.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it-IT" b="0" i="0" u="none" strike="noStrike" dirty="0">
                <a:effectLst/>
                <a:latin typeface="arial" panose="020B0604020202020204" pitchFamily="34" charset="0"/>
                <a:hlinkClick r:id="rId2"/>
              </a:rPr>
            </a:br>
            <a:endParaRPr lang="it-IT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" name="Immagine 70">
            <a:extLst>
              <a:ext uri="{FF2B5EF4-FFF2-40B4-BE49-F238E27FC236}">
                <a16:creationId xmlns:a16="http://schemas.microsoft.com/office/drawing/2014/main" id="{4F891460-4D2B-4DB8-BC8C-EC63B33A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889" y="1085313"/>
            <a:ext cx="6626456" cy="54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1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849A5-3A68-48A2-9FE2-44BA1E2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56" y="1387030"/>
            <a:ext cx="5334426" cy="8206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Pubblicazione</a:t>
            </a:r>
            <a:r>
              <a:rPr lang="en-US" sz="2000" dirty="0"/>
              <a:t> del dataset (e </a:t>
            </a:r>
            <a:r>
              <a:rPr lang="en-US" sz="2000" dirty="0" err="1"/>
              <a:t>dataverse</a:t>
            </a:r>
            <a:r>
              <a:rPr lang="en-US" sz="2000" dirty="0"/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3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Segnaposto contenuto 5">
            <a:extLst>
              <a:ext uri="{FF2B5EF4-FFF2-40B4-BE49-F238E27FC236}">
                <a16:creationId xmlns:a16="http://schemas.microsoft.com/office/drawing/2014/main" id="{7FBF1041-E1CA-4D31-AB6C-AD03CC55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64844"/>
            <a:ext cx="5890940" cy="132831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/>
              <a:t>In seguito alla pubblicazione, ad ogni file all’interno del dataset viene associato automaticamente un File </a:t>
            </a:r>
            <a:r>
              <a:rPr lang="it-IT" dirty="0" err="1"/>
              <a:t>Persistent</a:t>
            </a:r>
            <a:r>
              <a:rPr lang="it-IT" dirty="0"/>
              <a:t> ID (</a:t>
            </a:r>
            <a:r>
              <a:rPr lang="it-IT" dirty="0" err="1"/>
              <a:t>doi</a:t>
            </a:r>
            <a:r>
              <a:rPr lang="it-IT" dirty="0"/>
              <a:t>: …) che permette di accedere/modificare il documento su </a:t>
            </a:r>
            <a:r>
              <a:rPr lang="it-IT" dirty="0" err="1"/>
              <a:t>Dataverse</a:t>
            </a:r>
            <a:r>
              <a:rPr lang="it-IT" dirty="0"/>
              <a:t> tramite API 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BEA29423-0E09-4F72-AD7F-BD38F80B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58" y="37464"/>
            <a:ext cx="5608048" cy="67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36497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AAAB3"/>
      </a:accent2>
      <a:accent3>
        <a:srgbClr val="8CA3C1"/>
      </a:accent3>
      <a:accent4>
        <a:srgbClr val="7F7FBA"/>
      </a:accent4>
      <a:accent5>
        <a:srgbClr val="AA96C6"/>
      </a:accent5>
      <a:accent6>
        <a:srgbClr val="AF7FBA"/>
      </a:accent6>
      <a:hlink>
        <a:srgbClr val="AE697B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1176</Words>
  <Application>Microsoft Office PowerPoint</Application>
  <PresentationFormat>Widescreen</PresentationFormat>
  <Paragraphs>108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3" baseType="lpstr">
      <vt:lpstr>arial</vt:lpstr>
      <vt:lpstr>arial</vt:lpstr>
      <vt:lpstr>Avenir Next LT Pro</vt:lpstr>
      <vt:lpstr>Avenir Next LT Pro Light</vt:lpstr>
      <vt:lpstr>Georgia Pro Semibold</vt:lpstr>
      <vt:lpstr>Open Sans</vt:lpstr>
      <vt:lpstr>Raleway</vt:lpstr>
      <vt:lpstr>Titillium Web</vt:lpstr>
      <vt:lpstr>Wingdings</vt:lpstr>
      <vt:lpstr>RocaVTI</vt:lpstr>
      <vt:lpstr>OpenData</vt:lpstr>
      <vt:lpstr>Cosa sono gli open data?</vt:lpstr>
      <vt:lpstr>Qual è la situazione delle università italiane?</vt:lpstr>
      <vt:lpstr>Presentazione standard di PowerPoint</vt:lpstr>
      <vt:lpstr>Dataverse</vt:lpstr>
      <vt:lpstr>Presentazione standard di PowerPoint</vt:lpstr>
      <vt:lpstr>Presentazione standard di PowerPoint</vt:lpstr>
      <vt:lpstr>Pubblicazione del dataset (e dataverse)</vt:lpstr>
      <vt:lpstr>Pubblicazione del dataset (e dataverse)</vt:lpstr>
      <vt:lpstr>Utilizzo delle API di Dataverse: Data Access API</vt:lpstr>
      <vt:lpstr>Utilizzo delle API di Dataverse: Native API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Elaborazione di dati geografici </vt:lpstr>
      <vt:lpstr>Use-cases</vt:lpstr>
      <vt:lpstr>Caso statico: accessibilità delle aule</vt:lpstr>
      <vt:lpstr> Visualizzazione delle informazioni</vt:lpstr>
      <vt:lpstr>Caso dinamico: disponibilità posti nelle biblioteche</vt:lpstr>
      <vt:lpstr>Caso dinamico: Biblioteche</vt:lpstr>
      <vt:lpstr> Endpoint 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OpenData2.0</dc:title>
  <dc:creator>francesco mantovani</dc:creator>
  <cp:lastModifiedBy>Elisa Zilich</cp:lastModifiedBy>
  <cp:revision>30</cp:revision>
  <dcterms:created xsi:type="dcterms:W3CDTF">2021-11-24T14:54:58Z</dcterms:created>
  <dcterms:modified xsi:type="dcterms:W3CDTF">2022-01-23T18:58:51Z</dcterms:modified>
</cp:coreProperties>
</file>